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858000" cy="12192000"/>
  <p:notesSz cx="6858000" cy="12192000"/>
  <p:custDataLst>
    <p:tags r:id="rId3"/>
  </p:custData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5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20" d="100"/>
          <a:sy n="120" d="100"/>
        </p:scale>
        <p:origin x="2208" y="-2178"/>
      </p:cViewPr>
      <p:guideLst>
        <p:guide orient="horz" pos="2880"/>
        <p:guide pos="215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779520"/>
            <a:ext cx="5829300" cy="2560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6827520"/>
            <a:ext cx="4800600" cy="304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804160"/>
            <a:ext cx="2983230" cy="8046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804160"/>
            <a:ext cx="2983230" cy="8046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89559"/>
            <a:ext cx="1516380" cy="151637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72212" y="4905755"/>
            <a:ext cx="3151631" cy="176479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487680"/>
            <a:ext cx="6172200" cy="1950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804160"/>
            <a:ext cx="6172200" cy="8046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11338560"/>
            <a:ext cx="2194560" cy="609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11338560"/>
            <a:ext cx="1577340" cy="609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11338560"/>
            <a:ext cx="1577340" cy="609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3512" y="6857771"/>
            <a:ext cx="6533515" cy="889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334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Times New Roman" panose="02020603050405020304"/>
                <a:cs typeface="Times New Roman" panose="02020603050405020304"/>
              </a:rPr>
              <a:t>ACADEMICS</a:t>
            </a:r>
            <a:endParaRPr sz="16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50">
              <a:latin typeface="Times New Roman" panose="02020603050405020304"/>
              <a:cs typeface="Times New Roman" panose="02020603050405020304"/>
            </a:endParaRPr>
          </a:p>
          <a:p>
            <a:pPr marL="50800" marR="43180">
              <a:lnSpc>
                <a:spcPct val="114000"/>
              </a:lnSpc>
            </a:pPr>
            <a:r>
              <a:rPr sz="1200" spc="1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lang="en-US" sz="1200" spc="10" dirty="0">
                <a:latin typeface="Times New Roman" panose="02020603050405020304"/>
                <a:cs typeface="Times New Roman" panose="02020603050405020304"/>
              </a:rPr>
              <a:t>Spring</a:t>
            </a:r>
            <a:r>
              <a:rPr sz="1200" spc="10" dirty="0">
                <a:latin typeface="Times New Roman" panose="02020603050405020304"/>
                <a:cs typeface="Times New Roman" panose="02020603050405020304"/>
              </a:rPr>
              <a:t> semester 202</a:t>
            </a:r>
            <a:r>
              <a:rPr lang="en-US" sz="1200" spc="10" dirty="0">
                <a:latin typeface="Times New Roman" panose="02020603050405020304"/>
                <a:cs typeface="Times New Roman" panose="02020603050405020304"/>
              </a:rPr>
              <a:t>6</a:t>
            </a:r>
            <a:r>
              <a:rPr sz="1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5" dirty="0">
                <a:latin typeface="Times New Roman" panose="02020603050405020304"/>
                <a:cs typeface="Times New Roman" panose="02020603050405020304"/>
              </a:rPr>
              <a:t>in CUPL </a:t>
            </a:r>
            <a:r>
              <a:rPr sz="1200" spc="10" dirty="0">
                <a:latin typeface="Times New Roman" panose="02020603050405020304"/>
                <a:cs typeface="Times New Roman" panose="02020603050405020304"/>
              </a:rPr>
              <a:t>starts from </a:t>
            </a:r>
            <a:r>
              <a:rPr lang="en-US" sz="1200" spc="15" dirty="0">
                <a:latin typeface="Times New Roman" panose="02020603050405020304"/>
                <a:cs typeface="Times New Roman" panose="02020603050405020304"/>
              </a:rPr>
              <a:t>2nd March, to 3rd July</a:t>
            </a:r>
            <a:r>
              <a:rPr sz="1200" spc="10" dirty="0">
                <a:latin typeface="Times New Roman" panose="02020603050405020304"/>
                <a:cs typeface="Times New Roman" panose="02020603050405020304"/>
              </a:rPr>
              <a:t>. </a:t>
            </a:r>
            <a:r>
              <a:rPr sz="1200" dirty="0">
                <a:latin typeface="Times New Roman" panose="02020603050405020304"/>
                <a:cs typeface="Times New Roman" panose="02020603050405020304"/>
              </a:rPr>
              <a:t>CUPL offers</a:t>
            </a:r>
            <a:r>
              <a:rPr lang="en-US" sz="1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latin typeface="Times New Roman" panose="02020603050405020304"/>
                <a:cs typeface="Times New Roman" panose="02020603050405020304"/>
              </a:rPr>
              <a:t>Comparative law taught in English, International Law taught in English and Chinese language classes.</a:t>
            </a:r>
          </a:p>
        </p:txBody>
      </p:sp>
      <p:sp>
        <p:nvSpPr>
          <p:cNvPr id="3" name="object 3"/>
          <p:cNvSpPr/>
          <p:nvPr/>
        </p:nvSpPr>
        <p:spPr>
          <a:xfrm>
            <a:off x="196595" y="2593085"/>
            <a:ext cx="1550035" cy="0"/>
          </a:xfrm>
          <a:custGeom>
            <a:avLst/>
            <a:gdLst/>
            <a:ahLst/>
            <a:cxnLst/>
            <a:rect l="l" t="t" r="r" b="b"/>
            <a:pathLst>
              <a:path w="1550035">
                <a:moveTo>
                  <a:pt x="0" y="0"/>
                </a:moveTo>
                <a:lnTo>
                  <a:pt x="1549908" y="0"/>
                </a:lnTo>
              </a:path>
            </a:pathLst>
          </a:custGeom>
          <a:ln w="47244">
            <a:solidFill>
              <a:srgbClr val="A8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99707" y="2226487"/>
            <a:ext cx="3531235" cy="2262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575">
              <a:lnSpc>
                <a:spcPct val="100000"/>
              </a:lnSpc>
              <a:spcBef>
                <a:spcPts val="95"/>
              </a:spcBef>
            </a:pPr>
            <a:r>
              <a:rPr sz="1600" b="1" spc="-15" dirty="0">
                <a:latin typeface="Times New Roman" panose="02020603050405020304"/>
                <a:cs typeface="Times New Roman" panose="02020603050405020304"/>
              </a:rPr>
              <a:t>APPLICATION</a:t>
            </a:r>
            <a:r>
              <a:rPr sz="1600" b="1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spc="-15" dirty="0">
                <a:latin typeface="Times New Roman" panose="02020603050405020304"/>
                <a:cs typeface="Times New Roman" panose="02020603050405020304"/>
              </a:rPr>
              <a:t>INFORMATION</a:t>
            </a:r>
            <a:endParaRPr sz="1600">
              <a:latin typeface="Times New Roman" panose="02020603050405020304"/>
              <a:cs typeface="Times New Roman" panose="02020603050405020304"/>
            </a:endParaRPr>
          </a:p>
          <a:p>
            <a:pPr marL="767715">
              <a:lnSpc>
                <a:spcPct val="100000"/>
              </a:lnSpc>
              <a:spcBef>
                <a:spcPts val="785"/>
              </a:spcBef>
            </a:pPr>
            <a:r>
              <a:rPr sz="1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0</a:t>
            </a:r>
            <a:endParaRPr sz="1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1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0">
              <a:latin typeface="Times New Roman" panose="02020603050405020304"/>
              <a:cs typeface="Times New Roman" panose="02020603050405020304"/>
            </a:endParaRPr>
          </a:p>
          <a:p>
            <a:pPr marL="12700" marR="5080">
              <a:lnSpc>
                <a:spcPct val="116000"/>
              </a:lnSpc>
            </a:pPr>
            <a:r>
              <a:rPr sz="1200" spc="15" dirty="0">
                <a:latin typeface="Times New Roman" panose="02020603050405020304"/>
                <a:cs typeface="Times New Roman" panose="02020603050405020304"/>
              </a:rPr>
              <a:t>Partner universities </a:t>
            </a:r>
            <a:r>
              <a:rPr lang="en-US" sz="1200" spc="15" dirty="0">
                <a:latin typeface="Times New Roman" panose="02020603050405020304"/>
                <a:cs typeface="Times New Roman" panose="02020603050405020304"/>
              </a:rPr>
              <a:t>need to nominate students to CUPL via the link we offered. </a:t>
            </a:r>
            <a:r>
              <a:rPr sz="1200" spc="-5" dirty="0">
                <a:latin typeface="Times New Roman" panose="02020603050405020304"/>
                <a:cs typeface="Times New Roman" panose="02020603050405020304"/>
              </a:rPr>
              <a:t> After </a:t>
            </a:r>
            <a:r>
              <a:rPr sz="1200" dirty="0">
                <a:latin typeface="Times New Roman" panose="02020603050405020304"/>
                <a:cs typeface="Times New Roman" panose="02020603050405020304"/>
              </a:rPr>
              <a:t>the nomination, </a:t>
            </a:r>
            <a:r>
              <a:rPr sz="1200" spc="-5" dirty="0">
                <a:latin typeface="Times New Roman" panose="02020603050405020304"/>
                <a:cs typeface="Times New Roman" panose="02020603050405020304"/>
              </a:rPr>
              <a:t>please  submit </a:t>
            </a:r>
            <a:r>
              <a:rPr sz="1200" dirty="0">
                <a:latin typeface="Times New Roman" panose="02020603050405020304"/>
                <a:cs typeface="Times New Roman" panose="02020603050405020304"/>
              </a:rPr>
              <a:t>by e-mail the </a:t>
            </a:r>
            <a:r>
              <a:rPr sz="1200" spc="-5" dirty="0">
                <a:latin typeface="Times New Roman" panose="02020603050405020304"/>
                <a:cs typeface="Times New Roman" panose="02020603050405020304"/>
              </a:rPr>
              <a:t>following </a:t>
            </a:r>
            <a:r>
              <a:rPr sz="1200" dirty="0">
                <a:latin typeface="Times New Roman" panose="02020603050405020304"/>
                <a:cs typeface="Times New Roman" panose="02020603050405020304"/>
              </a:rPr>
              <a:t>application </a:t>
            </a:r>
            <a:r>
              <a:rPr sz="1200" spc="-5" dirty="0">
                <a:latin typeface="Times New Roman" panose="02020603050405020304"/>
                <a:cs typeface="Times New Roman" panose="02020603050405020304"/>
              </a:rPr>
              <a:t>documents</a:t>
            </a:r>
            <a:r>
              <a:rPr lang="en-US" sz="1200" spc="-5" dirty="0">
                <a:latin typeface="Times New Roman" panose="02020603050405020304"/>
                <a:cs typeface="Times New Roman" panose="02020603050405020304"/>
              </a:rPr>
              <a:t> to us (ico@cupl.edu.cn)</a:t>
            </a:r>
            <a:r>
              <a:rPr sz="1200" spc="-5" dirty="0">
                <a:latin typeface="Times New Roman" panose="02020603050405020304"/>
                <a:cs typeface="Times New Roman" panose="02020603050405020304"/>
              </a:rPr>
              <a:t>:  </a:t>
            </a:r>
          </a:p>
          <a:p>
            <a:pPr marL="12700" marR="5080">
              <a:lnSpc>
                <a:spcPct val="116000"/>
              </a:lnSpc>
            </a:pPr>
            <a:r>
              <a:rPr sz="1200" spc="-5" dirty="0">
                <a:latin typeface="Times New Roman" panose="02020603050405020304"/>
                <a:cs typeface="Times New Roman" panose="02020603050405020304"/>
              </a:rPr>
              <a:t>Student </a:t>
            </a:r>
            <a:r>
              <a:rPr sz="1200" dirty="0">
                <a:latin typeface="Times New Roman" panose="02020603050405020304"/>
                <a:cs typeface="Times New Roman" panose="02020603050405020304"/>
              </a:rPr>
              <a:t>application form &amp; 1 </a:t>
            </a:r>
            <a:r>
              <a:rPr sz="1200" spc="-5" dirty="0">
                <a:latin typeface="Times New Roman" panose="02020603050405020304"/>
                <a:cs typeface="Times New Roman" panose="02020603050405020304"/>
              </a:rPr>
              <a:t>Passport size </a:t>
            </a:r>
            <a:r>
              <a:rPr sz="1200" dirty="0">
                <a:latin typeface="Times New Roman" panose="02020603050405020304"/>
                <a:cs typeface="Times New Roman" panose="02020603050405020304"/>
              </a:rPr>
              <a:t>photo  </a:t>
            </a:r>
            <a:r>
              <a:rPr sz="1200" spc="-5" dirty="0">
                <a:latin typeface="Times New Roman" panose="02020603050405020304"/>
                <a:cs typeface="Times New Roman" panose="02020603050405020304"/>
              </a:rPr>
              <a:t>Scanned </a:t>
            </a:r>
            <a:r>
              <a:rPr sz="1200" dirty="0">
                <a:latin typeface="Times New Roman" panose="02020603050405020304"/>
                <a:cs typeface="Times New Roman" panose="02020603050405020304"/>
              </a:rPr>
              <a:t>copies of </a:t>
            </a:r>
            <a:r>
              <a:rPr sz="1200" spc="-5" dirty="0">
                <a:latin typeface="Times New Roman" panose="02020603050405020304"/>
                <a:cs typeface="Times New Roman" panose="02020603050405020304"/>
              </a:rPr>
              <a:t>passport </a:t>
            </a:r>
            <a:r>
              <a:rPr sz="1200" dirty="0">
                <a:latin typeface="Times New Roman" panose="02020603050405020304"/>
                <a:cs typeface="Times New Roman" panose="02020603050405020304"/>
              </a:rPr>
              <a:t>&amp; </a:t>
            </a:r>
            <a:r>
              <a:rPr sz="1200" spc="-5" dirty="0">
                <a:latin typeface="Times New Roman" panose="02020603050405020304"/>
                <a:cs typeface="Times New Roman" panose="02020603050405020304"/>
              </a:rPr>
              <a:t>physical </a:t>
            </a:r>
            <a:r>
              <a:rPr sz="1200" dirty="0">
                <a:latin typeface="Times New Roman" panose="02020603050405020304"/>
                <a:cs typeface="Times New Roman" panose="02020603050405020304"/>
              </a:rPr>
              <a:t>examination</a:t>
            </a:r>
            <a:r>
              <a:rPr sz="1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latin typeface="Times New Roman" panose="02020603050405020304"/>
                <a:cs typeface="Times New Roman" panose="02020603050405020304"/>
              </a:rPr>
              <a:t>form</a:t>
            </a:r>
            <a:endParaRPr sz="12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200" b="1" spc="-5" dirty="0">
                <a:latin typeface="Times New Roman" panose="02020603050405020304"/>
                <a:cs typeface="Times New Roman" panose="02020603050405020304"/>
              </a:rPr>
              <a:t>Nomination deadline</a:t>
            </a:r>
            <a:r>
              <a:rPr sz="1200" spc="-5" dirty="0">
                <a:latin typeface="Times New Roman" panose="02020603050405020304"/>
                <a:cs typeface="Times New Roman" panose="02020603050405020304"/>
              </a:rPr>
              <a:t>:</a:t>
            </a:r>
            <a:r>
              <a:rPr lang="en-US" sz="1200" spc="-5" dirty="0">
                <a:latin typeface="Times New Roman" panose="02020603050405020304"/>
                <a:cs typeface="Times New Roman" panose="02020603050405020304"/>
              </a:rPr>
              <a:t> Nov</a:t>
            </a:r>
            <a:r>
              <a:rPr sz="1200" dirty="0">
                <a:latin typeface="Times New Roman" panose="02020603050405020304"/>
                <a:cs typeface="Times New Roman" panose="02020603050405020304"/>
              </a:rPr>
              <a:t> 10th</a:t>
            </a:r>
            <a:r>
              <a:rPr lang="en-US" sz="1200" dirty="0">
                <a:latin typeface="Times New Roman" panose="02020603050405020304"/>
                <a:cs typeface="Times New Roman" panose="02020603050405020304"/>
              </a:rPr>
              <a:t>, 2025</a:t>
            </a:r>
            <a:endParaRPr sz="12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200" b="1" spc="-5" dirty="0">
                <a:latin typeface="Times New Roman" panose="02020603050405020304"/>
                <a:cs typeface="Times New Roman" panose="02020603050405020304"/>
              </a:rPr>
              <a:t>Application deadline: </a:t>
            </a:r>
            <a:r>
              <a:rPr lang="en-US" sz="1200" spc="-5" dirty="0">
                <a:latin typeface="Times New Roman" panose="02020603050405020304"/>
                <a:cs typeface="Times New Roman" panose="02020603050405020304"/>
              </a:rPr>
              <a:t>Dec 5</a:t>
            </a:r>
            <a:r>
              <a:rPr sz="1200" dirty="0">
                <a:latin typeface="Times New Roman" panose="02020603050405020304"/>
                <a:cs typeface="Times New Roman" panose="02020603050405020304"/>
              </a:rPr>
              <a:t>th</a:t>
            </a:r>
            <a:r>
              <a:rPr lang="en-US" sz="1200" dirty="0">
                <a:latin typeface="Times New Roman" panose="02020603050405020304"/>
                <a:cs typeface="Times New Roman" panose="02020603050405020304"/>
              </a:rPr>
              <a:t>, 2025</a:t>
            </a:r>
          </a:p>
        </p:txBody>
      </p:sp>
      <p:sp>
        <p:nvSpPr>
          <p:cNvPr id="5" name="object 5"/>
          <p:cNvSpPr/>
          <p:nvPr/>
        </p:nvSpPr>
        <p:spPr>
          <a:xfrm>
            <a:off x="196722" y="7162673"/>
            <a:ext cx="1546860" cy="0"/>
          </a:xfrm>
          <a:custGeom>
            <a:avLst/>
            <a:gdLst/>
            <a:ahLst/>
            <a:cxnLst/>
            <a:rect l="l" t="t" r="r" b="b"/>
            <a:pathLst>
              <a:path w="1546860">
                <a:moveTo>
                  <a:pt x="0" y="0"/>
                </a:moveTo>
                <a:lnTo>
                  <a:pt x="1546860" y="0"/>
                </a:lnTo>
              </a:path>
            </a:pathLst>
          </a:custGeom>
          <a:ln w="47244">
            <a:solidFill>
              <a:srgbClr val="A8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466727" y="1696313"/>
            <a:ext cx="1322070" cy="351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5"/>
              </a:spcBef>
            </a:pPr>
            <a:r>
              <a:rPr lang="en-US" sz="1100" b="1" spc="-5" dirty="0">
                <a:latin typeface="Times New Roman" panose="02020603050405020304"/>
                <a:cs typeface="Times New Roman" panose="02020603050405020304"/>
              </a:rPr>
              <a:t>Spring</a:t>
            </a:r>
            <a:r>
              <a:rPr sz="1100" b="1" spc="-5" dirty="0">
                <a:latin typeface="Times New Roman" panose="02020603050405020304"/>
                <a:cs typeface="Times New Roman" panose="02020603050405020304"/>
              </a:rPr>
              <a:t> Semester</a:t>
            </a:r>
            <a:r>
              <a:rPr sz="1100" b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100" b="1" spc="-5" dirty="0">
                <a:latin typeface="Times New Roman" panose="02020603050405020304"/>
                <a:cs typeface="Times New Roman" panose="02020603050405020304"/>
              </a:rPr>
              <a:t>202</a:t>
            </a:r>
            <a:r>
              <a:rPr lang="en-US" sz="1100" b="1" spc="-5" dirty="0">
                <a:latin typeface="Times New Roman" panose="02020603050405020304"/>
                <a:cs typeface="Times New Roman" panose="02020603050405020304"/>
              </a:rPr>
              <a:t>6</a:t>
            </a:r>
            <a:endParaRPr sz="1100">
              <a:latin typeface="Times New Roman" panose="02020603050405020304"/>
              <a:cs typeface="Times New Roman" panose="02020603050405020304"/>
            </a:endParaRPr>
          </a:p>
          <a:p>
            <a:pPr marR="5080" algn="r">
              <a:lnSpc>
                <a:spcPct val="100000"/>
              </a:lnSpc>
            </a:pPr>
            <a:r>
              <a:rPr sz="1100" b="1" spc="-5" dirty="0">
                <a:latin typeface="Times New Roman" panose="02020603050405020304"/>
                <a:cs typeface="Times New Roman" panose="02020603050405020304"/>
              </a:rPr>
              <a:t>Beijing,</a:t>
            </a:r>
            <a:r>
              <a:rPr sz="1100" b="1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100" b="1" spc="-5" dirty="0">
                <a:latin typeface="Times New Roman" panose="02020603050405020304"/>
                <a:cs typeface="Times New Roman" panose="02020603050405020304"/>
              </a:rPr>
              <a:t>China</a:t>
            </a:r>
            <a:endParaRPr sz="11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96722" y="8000873"/>
            <a:ext cx="2452116" cy="33055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825240" y="2436876"/>
            <a:ext cx="2871216" cy="20025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971800" y="8077200"/>
            <a:ext cx="3463925" cy="251714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59055" rIns="0" bIns="0" rtlCol="0">
            <a:spAutoFit/>
          </a:bodyPr>
          <a:lstStyle/>
          <a:p>
            <a:pPr marL="262255" indent="-171450">
              <a:lnSpc>
                <a:spcPct val="100000"/>
              </a:lnSpc>
              <a:spcBef>
                <a:spcPts val="465"/>
              </a:spcBef>
              <a:buFont typeface="Arial" panose="020B0604020202020204" pitchFamily="34" charset="0"/>
              <a:buChar char="•"/>
            </a:pPr>
            <a:r>
              <a:rPr sz="1100" spc="-5" dirty="0">
                <a:latin typeface="Times New Roman" panose="02020603050405020304"/>
                <a:cs typeface="Times New Roman" panose="02020603050405020304"/>
              </a:rPr>
              <a:t>Judicial System in China</a:t>
            </a:r>
          </a:p>
          <a:p>
            <a:pPr marL="262255" indent="-171450">
              <a:lnSpc>
                <a:spcPct val="100000"/>
              </a:lnSpc>
              <a:spcBef>
                <a:spcPts val="465"/>
              </a:spcBef>
              <a:buFont typeface="Arial" panose="020B0604020202020204" pitchFamily="34" charset="0"/>
              <a:buChar char="•"/>
            </a:pPr>
            <a:r>
              <a:rPr sz="1100" spc="-5" dirty="0">
                <a:latin typeface="Times New Roman" panose="02020603050405020304"/>
                <a:cs typeface="Times New Roman" panose="02020603050405020304"/>
              </a:rPr>
              <a:t>Criminal Justice in China</a:t>
            </a:r>
          </a:p>
          <a:p>
            <a:pPr marL="262255" indent="-171450">
              <a:lnSpc>
                <a:spcPct val="100000"/>
              </a:lnSpc>
              <a:spcBef>
                <a:spcPts val="465"/>
              </a:spcBef>
              <a:buFont typeface="Arial" panose="020B0604020202020204" pitchFamily="34" charset="0"/>
              <a:buChar char="•"/>
            </a:pPr>
            <a:r>
              <a:rPr sz="1100" spc="-5" dirty="0">
                <a:latin typeface="Times New Roman" panose="02020603050405020304"/>
                <a:cs typeface="Times New Roman" panose="02020603050405020304"/>
              </a:rPr>
              <a:t>Chinese Civil Procedure Law</a:t>
            </a:r>
          </a:p>
          <a:p>
            <a:pPr marL="262255" indent="-171450">
              <a:lnSpc>
                <a:spcPct val="100000"/>
              </a:lnSpc>
              <a:spcBef>
                <a:spcPts val="465"/>
              </a:spcBef>
              <a:buFont typeface="Arial" panose="020B0604020202020204" pitchFamily="34" charset="0"/>
              <a:buChar char="•"/>
            </a:pPr>
            <a:r>
              <a:rPr lang="en-US" altLang="zh-CN" sz="1100" spc="-5" dirty="0">
                <a:latin typeface="Times New Roman" panose="02020603050405020304"/>
                <a:cs typeface="Times New Roman" panose="02020603050405020304"/>
              </a:rPr>
              <a:t>Cutting-edge Legal Practices in China</a:t>
            </a:r>
          </a:p>
          <a:p>
            <a:pPr marL="262255" indent="-171450">
              <a:lnSpc>
                <a:spcPct val="100000"/>
              </a:lnSpc>
              <a:spcBef>
                <a:spcPts val="465"/>
              </a:spcBef>
              <a:buFont typeface="Arial" panose="020B0604020202020204" pitchFamily="34" charset="0"/>
              <a:buChar char="•"/>
            </a:pPr>
            <a:r>
              <a:rPr sz="1100" spc="-5" dirty="0">
                <a:latin typeface="Times New Roman" panose="02020603050405020304"/>
                <a:cs typeface="Times New Roman" panose="02020603050405020304"/>
              </a:rPr>
              <a:t>Chinese Culture and Law</a:t>
            </a:r>
          </a:p>
          <a:p>
            <a:pPr marL="262255" indent="-171450">
              <a:lnSpc>
                <a:spcPct val="100000"/>
              </a:lnSpc>
              <a:spcBef>
                <a:spcPts val="465"/>
              </a:spcBef>
              <a:buFont typeface="Arial" panose="020B0604020202020204" pitchFamily="34" charset="0"/>
              <a:buChar char="•"/>
            </a:pPr>
            <a:r>
              <a:rPr sz="1100" spc="-5" dirty="0">
                <a:latin typeface="Times New Roman" panose="02020603050405020304"/>
                <a:cs typeface="Times New Roman" panose="02020603050405020304"/>
              </a:rPr>
              <a:t>International Regulation of Cyberspace</a:t>
            </a:r>
          </a:p>
          <a:p>
            <a:pPr marL="262255" indent="-171450">
              <a:lnSpc>
                <a:spcPct val="100000"/>
              </a:lnSpc>
              <a:spcBef>
                <a:spcPts val="465"/>
              </a:spcBef>
              <a:buFont typeface="Arial" panose="020B0604020202020204" pitchFamily="34" charset="0"/>
              <a:buChar char="•"/>
            </a:pPr>
            <a:r>
              <a:rPr sz="1100" spc="-5" dirty="0">
                <a:latin typeface="Times New Roman" panose="02020603050405020304"/>
                <a:cs typeface="Times New Roman" panose="02020603050405020304"/>
              </a:rPr>
              <a:t>International Human Rights Law</a:t>
            </a:r>
          </a:p>
          <a:p>
            <a:pPr marL="262255" indent="-171450">
              <a:lnSpc>
                <a:spcPct val="100000"/>
              </a:lnSpc>
              <a:spcBef>
                <a:spcPts val="465"/>
              </a:spcBef>
              <a:buFont typeface="Arial" panose="020B0604020202020204" pitchFamily="34" charset="0"/>
              <a:buChar char="•"/>
            </a:pPr>
            <a:r>
              <a:rPr sz="1100" spc="-5" dirty="0">
                <a:latin typeface="Times New Roman" panose="02020603050405020304"/>
                <a:cs typeface="Times New Roman" panose="02020603050405020304"/>
              </a:rPr>
              <a:t>International Trade Law</a:t>
            </a:r>
          </a:p>
          <a:p>
            <a:pPr marL="262255" indent="-171450">
              <a:lnSpc>
                <a:spcPct val="100000"/>
              </a:lnSpc>
              <a:spcBef>
                <a:spcPts val="465"/>
              </a:spcBef>
              <a:buFont typeface="Arial" panose="020B0604020202020204" pitchFamily="34" charset="0"/>
              <a:buChar char="•"/>
            </a:pPr>
            <a:r>
              <a:rPr sz="1100" spc="-5" dirty="0">
                <a:latin typeface="Times New Roman" panose="02020603050405020304"/>
                <a:cs typeface="Times New Roman" panose="02020603050405020304"/>
              </a:rPr>
              <a:t>Private International Law</a:t>
            </a:r>
          </a:p>
          <a:p>
            <a:pPr marL="262255" indent="-171450">
              <a:lnSpc>
                <a:spcPct val="100000"/>
              </a:lnSpc>
              <a:spcBef>
                <a:spcPts val="465"/>
              </a:spcBef>
              <a:buFont typeface="Arial" panose="020B0604020202020204" pitchFamily="34" charset="0"/>
              <a:buChar char="•"/>
            </a:pPr>
            <a:r>
              <a:rPr sz="1100" spc="-5" dirty="0">
                <a:latin typeface="Times New Roman" panose="02020603050405020304"/>
                <a:cs typeface="Times New Roman" panose="02020603050405020304"/>
              </a:rPr>
              <a:t>Introduction to Chinese Legal system</a:t>
            </a:r>
          </a:p>
          <a:p>
            <a:pPr marL="262255" indent="-171450">
              <a:lnSpc>
                <a:spcPct val="100000"/>
              </a:lnSpc>
              <a:spcBef>
                <a:spcPts val="465"/>
              </a:spcBef>
              <a:buFont typeface="Arial" panose="020B0604020202020204" pitchFamily="34" charset="0"/>
              <a:buChar char="•"/>
            </a:pPr>
            <a:r>
              <a:rPr lang="en-US" altLang="zh-CN" sz="1100" spc="-5" dirty="0">
                <a:latin typeface="Times New Roman" panose="02020603050405020304"/>
                <a:cs typeface="Times New Roman" panose="02020603050405020304"/>
              </a:rPr>
              <a:t>Global Human Rights Forum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3434765" y="4648148"/>
            <a:ext cx="3151505" cy="1735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Times New Roman" panose="02020603050405020304"/>
                <a:cs typeface="Times New Roman" panose="02020603050405020304"/>
              </a:rPr>
              <a:t>VISA</a:t>
            </a:r>
            <a:endParaRPr sz="16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600">
              <a:latin typeface="Times New Roman" panose="02020603050405020304"/>
              <a:cs typeface="Times New Roman" panose="02020603050405020304"/>
            </a:endParaRPr>
          </a:p>
          <a:p>
            <a:pPr marL="19685" marR="5080" algn="just">
              <a:lnSpc>
                <a:spcPct val="111000"/>
              </a:lnSpc>
            </a:pPr>
            <a:r>
              <a:rPr sz="1200" b="1" spc="30" dirty="0">
                <a:latin typeface="Times New Roman" panose="02020603050405020304"/>
                <a:cs typeface="Times New Roman" panose="02020603050405020304"/>
              </a:rPr>
              <a:t>One-semester </a:t>
            </a:r>
            <a:r>
              <a:rPr sz="1200" b="1" spc="25" dirty="0">
                <a:latin typeface="Times New Roman" panose="02020603050405020304"/>
                <a:cs typeface="Times New Roman" panose="02020603050405020304"/>
              </a:rPr>
              <a:t>exchange students </a:t>
            </a:r>
            <a:r>
              <a:rPr sz="1200" spc="20" dirty="0">
                <a:latin typeface="Times New Roman" panose="02020603050405020304"/>
                <a:cs typeface="Times New Roman" panose="02020603050405020304"/>
              </a:rPr>
              <a:t>MUST </a:t>
            </a:r>
            <a:r>
              <a:rPr sz="1200" spc="25" dirty="0">
                <a:latin typeface="Times New Roman" panose="02020603050405020304"/>
                <a:cs typeface="Times New Roman" panose="02020603050405020304"/>
              </a:rPr>
              <a:t>apply  </a:t>
            </a:r>
            <a:r>
              <a:rPr sz="1200" spc="30" dirty="0">
                <a:latin typeface="Times New Roman" panose="02020603050405020304"/>
                <a:cs typeface="Times New Roman" panose="02020603050405020304"/>
              </a:rPr>
              <a:t>for </a:t>
            </a:r>
            <a:r>
              <a:rPr sz="1200" spc="20" dirty="0">
                <a:latin typeface="Times New Roman" panose="02020603050405020304"/>
                <a:cs typeface="Times New Roman" panose="02020603050405020304"/>
              </a:rPr>
              <a:t>X2 </a:t>
            </a:r>
            <a:r>
              <a:rPr sz="1200" spc="30" dirty="0">
                <a:latin typeface="Times New Roman" panose="02020603050405020304"/>
                <a:cs typeface="Times New Roman" panose="02020603050405020304"/>
              </a:rPr>
              <a:t>visa</a:t>
            </a:r>
            <a:r>
              <a:rPr sz="1200" dirty="0">
                <a:latin typeface="Times New Roman" panose="02020603050405020304"/>
                <a:cs typeface="Times New Roman" panose="02020603050405020304"/>
              </a:rPr>
              <a:t>.</a:t>
            </a:r>
          </a:p>
          <a:p>
            <a:pPr marL="19685" marR="5080" algn="just">
              <a:lnSpc>
                <a:spcPct val="111000"/>
              </a:lnSpc>
            </a:pPr>
            <a:endParaRPr sz="1200">
              <a:latin typeface="Times New Roman" panose="02020603050405020304"/>
              <a:cs typeface="Times New Roman" panose="02020603050405020304"/>
            </a:endParaRPr>
          </a:p>
          <a:p>
            <a:pPr marL="19685" marR="5080" algn="just">
              <a:lnSpc>
                <a:spcPct val="111000"/>
              </a:lnSpc>
            </a:pPr>
            <a:r>
              <a:rPr sz="1200" b="1" spc="-5" dirty="0">
                <a:latin typeface="Times New Roman" panose="02020603050405020304"/>
                <a:cs typeface="Times New Roman" panose="02020603050405020304"/>
              </a:rPr>
              <a:t>One-year exchange students </a:t>
            </a:r>
            <a:r>
              <a:rPr sz="1200" spc="-5" dirty="0">
                <a:latin typeface="Times New Roman" panose="02020603050405020304"/>
                <a:cs typeface="Times New Roman" panose="02020603050405020304"/>
              </a:rPr>
              <a:t>MUST </a:t>
            </a:r>
            <a:r>
              <a:rPr sz="1200" dirty="0">
                <a:latin typeface="Times New Roman" panose="02020603050405020304"/>
                <a:cs typeface="Times New Roman" panose="02020603050405020304"/>
              </a:rPr>
              <a:t>apply for </a:t>
            </a:r>
            <a:r>
              <a:rPr sz="1200" spc="-5" dirty="0">
                <a:latin typeface="Times New Roman" panose="02020603050405020304"/>
                <a:cs typeface="Times New Roman" panose="02020603050405020304"/>
              </a:rPr>
              <a:t>X1  </a:t>
            </a:r>
            <a:r>
              <a:rPr sz="1200" spc="35" dirty="0">
                <a:latin typeface="Times New Roman" panose="02020603050405020304"/>
                <a:cs typeface="Times New Roman" panose="02020603050405020304"/>
              </a:rPr>
              <a:t>visa. </a:t>
            </a:r>
            <a:r>
              <a:rPr sz="1200" spc="30" dirty="0">
                <a:latin typeface="Times New Roman" panose="02020603050405020304"/>
                <a:cs typeface="Times New Roman" panose="02020603050405020304"/>
              </a:rPr>
              <a:t>CUPL </a:t>
            </a:r>
            <a:r>
              <a:rPr sz="1200" spc="35" dirty="0">
                <a:latin typeface="Times New Roman" panose="02020603050405020304"/>
                <a:cs typeface="Times New Roman" panose="02020603050405020304"/>
              </a:rPr>
              <a:t>will help them </a:t>
            </a:r>
            <a:r>
              <a:rPr sz="1200" spc="40" dirty="0">
                <a:latin typeface="Times New Roman" panose="02020603050405020304"/>
                <a:cs typeface="Times New Roman" panose="02020603050405020304"/>
              </a:rPr>
              <a:t>apply </a:t>
            </a:r>
            <a:r>
              <a:rPr sz="1200" spc="30" dirty="0">
                <a:latin typeface="Times New Roman" panose="02020603050405020304"/>
                <a:cs typeface="Times New Roman" panose="02020603050405020304"/>
              </a:rPr>
              <a:t>for </a:t>
            </a:r>
            <a:r>
              <a:rPr sz="1200" spc="45" dirty="0">
                <a:latin typeface="Times New Roman" panose="02020603050405020304"/>
                <a:cs typeface="Times New Roman" panose="02020603050405020304"/>
              </a:rPr>
              <a:t>residence  </a:t>
            </a:r>
            <a:r>
              <a:rPr sz="1200" dirty="0">
                <a:latin typeface="Times New Roman" panose="02020603050405020304"/>
                <a:cs typeface="Times New Roman" panose="02020603050405020304"/>
              </a:rPr>
              <a:t>permit after</a:t>
            </a:r>
            <a:r>
              <a:rPr sz="1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latin typeface="Times New Roman" panose="02020603050405020304"/>
                <a:cs typeface="Times New Roman" panose="02020603050405020304"/>
              </a:rPr>
              <a:t>arrival.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424593" y="5029111"/>
            <a:ext cx="3155950" cy="0"/>
          </a:xfrm>
          <a:custGeom>
            <a:avLst/>
            <a:gdLst/>
            <a:ahLst/>
            <a:cxnLst/>
            <a:rect l="l" t="t" r="r" b="b"/>
            <a:pathLst>
              <a:path w="3155950">
                <a:moveTo>
                  <a:pt x="0" y="0"/>
                </a:moveTo>
                <a:lnTo>
                  <a:pt x="3155695" y="0"/>
                </a:lnTo>
              </a:path>
            </a:pathLst>
          </a:custGeom>
          <a:ln w="20319">
            <a:solidFill>
              <a:srgbClr val="A8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424428" y="5029327"/>
            <a:ext cx="1546860" cy="0"/>
          </a:xfrm>
          <a:custGeom>
            <a:avLst/>
            <a:gdLst/>
            <a:ahLst/>
            <a:cxnLst/>
            <a:rect l="l" t="t" r="r" b="b"/>
            <a:pathLst>
              <a:path w="1546860">
                <a:moveTo>
                  <a:pt x="0" y="0"/>
                </a:moveTo>
                <a:lnTo>
                  <a:pt x="1546860" y="0"/>
                </a:lnTo>
              </a:path>
            </a:pathLst>
          </a:custGeom>
          <a:ln w="48767">
            <a:solidFill>
              <a:srgbClr val="A8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05117" y="2590952"/>
            <a:ext cx="3367404" cy="0"/>
          </a:xfrm>
          <a:custGeom>
            <a:avLst/>
            <a:gdLst/>
            <a:ahLst/>
            <a:cxnLst/>
            <a:rect l="l" t="t" r="r" b="b"/>
            <a:pathLst>
              <a:path w="3367404">
                <a:moveTo>
                  <a:pt x="0" y="0"/>
                </a:moveTo>
                <a:lnTo>
                  <a:pt x="3367176" y="0"/>
                </a:lnTo>
              </a:path>
            </a:pathLst>
          </a:custGeom>
          <a:ln w="19050">
            <a:solidFill>
              <a:srgbClr val="A8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97167" y="7162850"/>
            <a:ext cx="3338195" cy="0"/>
          </a:xfrm>
          <a:custGeom>
            <a:avLst/>
            <a:gdLst/>
            <a:ahLst/>
            <a:cxnLst/>
            <a:rect l="l" t="t" r="r" b="b"/>
            <a:pathLst>
              <a:path w="3338195">
                <a:moveTo>
                  <a:pt x="0" y="0"/>
                </a:moveTo>
                <a:lnTo>
                  <a:pt x="3337941" y="0"/>
                </a:lnTo>
              </a:path>
            </a:pathLst>
          </a:custGeom>
          <a:ln w="10795">
            <a:solidFill>
              <a:srgbClr val="A8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544789" y="665797"/>
            <a:ext cx="525653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 panose="02020603050405020304"/>
                <a:cs typeface="Times New Roman" panose="02020603050405020304"/>
              </a:rPr>
              <a:t>WELCOME </a:t>
            </a:r>
            <a:r>
              <a:rPr sz="2400" b="1" spc="-25" dirty="0">
                <a:latin typeface="Times New Roman" panose="02020603050405020304"/>
                <a:cs typeface="Times New Roman" panose="02020603050405020304"/>
              </a:rPr>
              <a:t>TO </a:t>
            </a:r>
            <a:r>
              <a:rPr sz="2400" b="1" spc="-5" dirty="0">
                <a:latin typeface="Times New Roman" panose="02020603050405020304"/>
                <a:cs typeface="Times New Roman" panose="02020603050405020304"/>
              </a:rPr>
              <a:t>CHINA</a:t>
            </a:r>
            <a:r>
              <a:rPr sz="2400" b="1" spc="-1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5" dirty="0">
                <a:latin typeface="Times New Roman" panose="02020603050405020304"/>
                <a:cs typeface="Times New Roman" panose="02020603050405020304"/>
              </a:rPr>
              <a:t>UNIVERSITY  OF POLITICAL SCIENCE 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400" b="1" spc="-3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95" dirty="0">
                <a:latin typeface="Times New Roman" panose="02020603050405020304"/>
                <a:cs typeface="Times New Roman" panose="02020603050405020304"/>
              </a:rPr>
              <a:t>LAW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971800" y="10744200"/>
            <a:ext cx="36576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spc="15" dirty="0">
                <a:latin typeface="Times New Roman" panose="02020603050405020304"/>
                <a:cs typeface="Times New Roman" panose="02020603050405020304"/>
              </a:rPr>
              <a:t>*The list is only for your reference and the final course schedule will be available in December.</a:t>
            </a:r>
            <a:r>
              <a:rPr lang="zh-CN" altLang="en-US" sz="1000"/>
              <a:t> 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jc5NDk4Zjc3ZGYyNzMxMDIxZmMwYTkyOTRhNGU3MmUifQ=="/>
  <p:tag name="KSO_WPP_MARK_KEY" val="9ff15a1d-f328-4e09-ae6f-e407ae45246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210</Words>
  <Application>Microsoft Office PowerPoint</Application>
  <PresentationFormat>Широкоэкранный</PresentationFormat>
  <Paragraphs>38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宋体</vt:lpstr>
      <vt:lpstr>Arial</vt:lpstr>
      <vt:lpstr>Calibri</vt:lpstr>
      <vt:lpstr>Times New Roman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Гасратова Фарида Мурадалиевна</dc:creator>
  <cp:lastModifiedBy>Гасратова Фарида Мурадалиевна</cp:lastModifiedBy>
  <cp:revision>19</cp:revision>
  <dcterms:created xsi:type="dcterms:W3CDTF">2022-03-10T01:31:00Z</dcterms:created>
  <dcterms:modified xsi:type="dcterms:W3CDTF">2025-10-14T08:11:50Z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2021-10-21T00:00:00Z</vt:filetime>
  </property>
  <property fmtid="{D5CDD505-2E9C-101B-9397-08002B2CF9AE}" pid="3" name="Creator">
    <vt:lpwstr>WPS 演示</vt:lpwstr>
  </property>
  <property fmtid="{D5CDD505-2E9C-101B-9397-08002B2CF9AE}" pid="4" name="LastSaved">
    <vt:filetime>2022-03-13T00:00:00Z</vt:filetime>
  </property>
  <property fmtid="{D5CDD505-2E9C-101B-9397-08002B2CF9AE}" pid="5" name="ICV">
    <vt:lpwstr>E20DC98AE7DA49FAA7D725E842FE691D</vt:lpwstr>
  </property>
  <property fmtid="{D5CDD505-2E9C-101B-9397-08002B2CF9AE}" pid="6" name="KSOProductBuildVer">
    <vt:lpwstr>2052-12.1.0.21915</vt:lpwstr>
  </property>
</Properties>
</file>